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ntique Olive CompactPS" panose="020B0604020202020204" charset="0"/>
      <p:regular r:id="rId8"/>
    </p:embeddedFont>
    <p:embeddedFont>
      <p:font typeface="Franklin Gothic Demi Cond" panose="020B0706030402020204" pitchFamily="34" charset="0"/>
      <p:regular r:id="rId9"/>
    </p:embeddedFont>
    <p:embeddedFont>
      <p:font typeface="Interstate-LightCondensed" panose="020B0604020202020204" charset="0"/>
      <p:regular r:id="rId10"/>
    </p:embeddedFont>
    <p:embeddedFont>
      <p:font typeface="Franklin Gothic Medium Cond" panose="020B0606030402020204" pitchFamily="34" charset="0"/>
      <p:regular r:id="rId11"/>
    </p:embeddedFont>
    <p:embeddedFont>
      <p:font typeface="Franklin Gothic Book" panose="020B0503020102020204" pitchFamily="34" charset="0"/>
      <p:regular r:id="rId12"/>
      <p:italic r:id="rId13"/>
    </p:embeddedFont>
    <p:embeddedFont>
      <p:font typeface="GillSans Condensed" panose="020B0604020202020204" charset="0"/>
      <p:regular r:id="rId14"/>
      <p:bold r:id="rId15"/>
    </p:embeddedFont>
    <p:embeddedFont>
      <p:font typeface="Interstate-RegularCondensed" panose="020B0604020202020204" charset="0"/>
      <p:regular r:id="rId1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34207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68415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026231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36830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1710385" algn="l" defTabSz="68415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052462" algn="l" defTabSz="68415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2394539" algn="l" defTabSz="68415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2736616" algn="l" defTabSz="68415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6200"/>
    <a:srgbClr val="8E4700"/>
    <a:srgbClr val="7E3F00"/>
    <a:srgbClr val="A45200"/>
    <a:srgbClr val="EA7500"/>
    <a:srgbClr val="D66B00"/>
    <a:srgbClr val="EE7700"/>
    <a:srgbClr val="AC5600"/>
    <a:srgbClr val="C06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2400" y="0"/>
      </p:cViewPr>
      <p:guideLst>
        <p:guide orient="horz" pos="3075"/>
        <p:guide orient="horz" pos="6033"/>
        <p:guide pos="2160"/>
        <p:guide pos="4071"/>
        <p:guide pos="1483"/>
        <p:guide pos="1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0508" y="0"/>
            <a:ext cx="3077137" cy="512304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A30F2196-F7B1-490A-9E42-71FEE02D6D28}" type="datetimeFigureOut">
              <a:rPr lang="es-ES" smtClean="0"/>
              <a:t>20/01/2015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6" rIns="94752" bIns="4737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01" y="4861157"/>
            <a:ext cx="5680103" cy="4605821"/>
          </a:xfrm>
          <a:prstGeom prst="rect">
            <a:avLst/>
          </a:prstGeom>
        </p:spPr>
        <p:txBody>
          <a:bodyPr vert="horz" lIns="94752" tIns="47376" rIns="94752" bIns="4737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0675"/>
            <a:ext cx="3077137" cy="512303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0508" y="9720675"/>
            <a:ext cx="3077137" cy="512303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3E236A31-6C99-4E35-8D99-32281FF56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69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36A31-6C99-4E35-8D99-32281FF56F0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22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804" y="3077200"/>
            <a:ext cx="5828393" cy="212394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474" y="5613891"/>
            <a:ext cx="4801054" cy="2530551"/>
          </a:xfrm>
        </p:spPr>
        <p:txBody>
          <a:bodyPr/>
          <a:lstStyle>
            <a:lvl1pPr marL="0" indent="0" algn="ctr">
              <a:buNone/>
              <a:defRPr/>
            </a:lvl1pPr>
            <a:lvl2pPr marL="342077" indent="0" algn="ctr">
              <a:buNone/>
              <a:defRPr/>
            </a:lvl2pPr>
            <a:lvl3pPr marL="684154" indent="0" algn="ctr">
              <a:buNone/>
              <a:defRPr/>
            </a:lvl3pPr>
            <a:lvl4pPr marL="1026231" indent="0" algn="ctr">
              <a:buNone/>
              <a:defRPr/>
            </a:lvl4pPr>
            <a:lvl5pPr marL="1368308" indent="0" algn="ctr">
              <a:buNone/>
              <a:defRPr/>
            </a:lvl5pPr>
            <a:lvl6pPr marL="1710385" indent="0" algn="ctr">
              <a:buNone/>
              <a:defRPr/>
            </a:lvl6pPr>
            <a:lvl7pPr marL="2052462" indent="0" algn="ctr">
              <a:buNone/>
              <a:defRPr/>
            </a:lvl7pPr>
            <a:lvl8pPr marL="2394539" indent="0" algn="ctr">
              <a:buNone/>
              <a:defRPr/>
            </a:lvl8pPr>
            <a:lvl9pPr marL="2736616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4586-6F13-411C-8DCF-2F945A376A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5C20-8187-49DA-83F2-4E58F3A8AE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278" y="396781"/>
            <a:ext cx="1543276" cy="845154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447" y="396781"/>
            <a:ext cx="4520974" cy="845154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0D49-24A6-4FB3-ADFB-56FF9C5B1B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4DCDA-4ACD-4EAB-A8CF-53B40EC7F3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018" y="6365686"/>
            <a:ext cx="5829527" cy="196670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2018" y="4198748"/>
            <a:ext cx="5829527" cy="216693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077" indent="0">
              <a:buNone/>
              <a:defRPr sz="1300"/>
            </a:lvl2pPr>
            <a:lvl3pPr marL="684154" indent="0">
              <a:buNone/>
              <a:defRPr sz="1200"/>
            </a:lvl3pPr>
            <a:lvl4pPr marL="1026231" indent="0">
              <a:buNone/>
              <a:defRPr sz="1000"/>
            </a:lvl4pPr>
            <a:lvl5pPr marL="1368308" indent="0">
              <a:buNone/>
              <a:defRPr sz="1000"/>
            </a:lvl5pPr>
            <a:lvl6pPr marL="1710385" indent="0">
              <a:buNone/>
              <a:defRPr sz="1000"/>
            </a:lvl6pPr>
            <a:lvl7pPr marL="2052462" indent="0">
              <a:buNone/>
              <a:defRPr sz="1000"/>
            </a:lvl7pPr>
            <a:lvl8pPr marL="2394539" indent="0">
              <a:buNone/>
              <a:defRPr sz="1000"/>
            </a:lvl8pPr>
            <a:lvl9pPr marL="2736616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8A03-411C-4565-A00D-6FB673D735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447" y="2311891"/>
            <a:ext cx="3032125" cy="6536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3429" y="2311891"/>
            <a:ext cx="3032125" cy="6536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91B9-AE88-48A8-961F-FD00B836FD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447" y="2217303"/>
            <a:ext cx="3030991" cy="9237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447" y="3141078"/>
            <a:ext cx="3030991" cy="57072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429" y="2217303"/>
            <a:ext cx="3032125" cy="9237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429" y="3141078"/>
            <a:ext cx="3032125" cy="57072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36D8E-AFF1-42F8-ADEF-4CC8EA0AF4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D582-0675-472D-B51D-EA4CEE05DC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F317-F55E-420F-87B2-5B00C9D3F3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447" y="394325"/>
            <a:ext cx="2256518" cy="16780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742" y="394325"/>
            <a:ext cx="3833812" cy="84540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447" y="2072349"/>
            <a:ext cx="2256518" cy="6775979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E277-F63F-42A6-8190-4056B3CED9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3706" y="6934447"/>
            <a:ext cx="4115026" cy="81812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3706" y="885693"/>
            <a:ext cx="4115026" cy="5943109"/>
          </a:xfrm>
        </p:spPr>
        <p:txBody>
          <a:bodyPr/>
          <a:lstStyle>
            <a:lvl1pPr marL="0" indent="0">
              <a:buNone/>
              <a:defRPr sz="2400"/>
            </a:lvl1pPr>
            <a:lvl2pPr marL="342077" indent="0">
              <a:buNone/>
              <a:defRPr sz="2100"/>
            </a:lvl2pPr>
            <a:lvl3pPr marL="684154" indent="0">
              <a:buNone/>
              <a:defRPr sz="1800"/>
            </a:lvl3pPr>
            <a:lvl4pPr marL="1026231" indent="0">
              <a:buNone/>
              <a:defRPr sz="1500"/>
            </a:lvl4pPr>
            <a:lvl5pPr marL="1368308" indent="0">
              <a:buNone/>
              <a:defRPr sz="1500"/>
            </a:lvl5pPr>
            <a:lvl6pPr marL="1710385" indent="0">
              <a:buNone/>
              <a:defRPr sz="1500"/>
            </a:lvl6pPr>
            <a:lvl7pPr marL="2052462" indent="0">
              <a:buNone/>
              <a:defRPr sz="1500"/>
            </a:lvl7pPr>
            <a:lvl8pPr marL="2394539" indent="0">
              <a:buNone/>
              <a:defRPr sz="1500"/>
            </a:lvl8pPr>
            <a:lvl9pPr marL="2736616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3706" y="7752575"/>
            <a:ext cx="4115026" cy="1163316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00B3-6CE6-450B-8B69-5FC36503EF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447" y="396781"/>
            <a:ext cx="617310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447" y="2311891"/>
            <a:ext cx="6173107" cy="65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447" y="9020308"/>
            <a:ext cx="1601107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97" y="9020308"/>
            <a:ext cx="2172607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447" y="9020308"/>
            <a:ext cx="1601107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35CA8686-1134-4C2E-ACE3-0B95EC3352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342077" algn="ctr" defTabSz="95734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684154" algn="ctr" defTabSz="95734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026231" algn="ctr" defTabSz="95734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368308" algn="ctr" defTabSz="95734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8706" indent="-358706" algn="l" defTabSz="957341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988" indent="-299317" algn="l" defTabSz="957341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7270" indent="-239929" algn="l" defTabSz="957341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5940" indent="-238742" algn="l" defTabSz="957341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610" indent="-238742" algn="l" defTabSz="957341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496687" indent="-238742" algn="l" defTabSz="95734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838764" indent="-238742" algn="l" defTabSz="95734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180841" indent="-238742" algn="l" defTabSz="95734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522918" indent="-238742" algn="l" defTabSz="95734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77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4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31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8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385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62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39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616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"/>
          <p:cNvSpPr>
            <a:spLocks noChangeArrowheads="1" noChangeShapeType="1"/>
          </p:cNvSpPr>
          <p:nvPr/>
        </p:nvSpPr>
        <p:spPr bwMode="auto">
          <a:xfrm flipV="1">
            <a:off x="-1" y="4720"/>
            <a:ext cx="1904435" cy="9224269"/>
          </a:xfrm>
          <a:prstGeom prst="rtTriangle">
            <a:avLst/>
          </a:prstGeom>
          <a:solidFill>
            <a:srgbClr val="EA7500"/>
          </a:solidFill>
          <a:ln w="50800" algn="in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27366" tIns="27366" rIns="27366" bIns="27366"/>
          <a:lstStyle/>
          <a:p>
            <a:pPr>
              <a:defRPr/>
            </a:pPr>
            <a:endParaRPr lang="es-ES"/>
          </a:p>
        </p:txBody>
      </p:sp>
      <p:sp>
        <p:nvSpPr>
          <p:cNvPr id="2056" name="Text Box 16"/>
          <p:cNvSpPr txBox="1">
            <a:spLocks noChangeArrowheads="1" noChangeShapeType="1"/>
          </p:cNvSpPr>
          <p:nvPr/>
        </p:nvSpPr>
        <p:spPr bwMode="auto">
          <a:xfrm>
            <a:off x="1700808" y="5889104"/>
            <a:ext cx="4276744" cy="10510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27081" tIns="27081" rIns="27081" bIns="27081"/>
          <a:lstStyle/>
          <a:p>
            <a:r>
              <a:rPr lang="es-ES" sz="1800" dirty="0" smtClean="0">
                <a:solidFill>
                  <a:srgbClr val="336699"/>
                </a:solidFill>
                <a:latin typeface="Franklin Gothic Demi Cond" pitchFamily="34" charset="0"/>
              </a:rPr>
              <a:t>LUGAR</a:t>
            </a:r>
          </a:p>
          <a:p>
            <a:r>
              <a:rPr lang="es-ES" sz="1800" dirty="0" smtClean="0">
                <a:solidFill>
                  <a:srgbClr val="336699"/>
                </a:solidFill>
                <a:latin typeface="Franklin Gothic Demi Cond" pitchFamily="34" charset="0"/>
              </a:rPr>
              <a:t>Instituto </a:t>
            </a:r>
            <a:r>
              <a:rPr lang="es-ES" sz="1800" dirty="0" smtClean="0">
                <a:solidFill>
                  <a:srgbClr val="336699"/>
                </a:solidFill>
                <a:latin typeface="Franklin Gothic Demi Cond" pitchFamily="34" charset="0"/>
              </a:rPr>
              <a:t>de Biomedicina de Sevilla - </a:t>
            </a:r>
            <a:r>
              <a:rPr lang="es-ES" sz="1800" dirty="0" err="1" smtClean="0">
                <a:solidFill>
                  <a:srgbClr val="336699"/>
                </a:solidFill>
                <a:latin typeface="Franklin Gothic Demi Cond" pitchFamily="34" charset="0"/>
              </a:rPr>
              <a:t>IBiS</a:t>
            </a:r>
            <a:endParaRPr lang="es-ES" sz="1800" dirty="0" smtClean="0">
              <a:solidFill>
                <a:srgbClr val="336699"/>
              </a:solidFill>
              <a:latin typeface="Franklin Gothic Demi Cond" pitchFamily="34" charset="0"/>
            </a:endParaRPr>
          </a:p>
          <a:p>
            <a:r>
              <a:rPr lang="es-ES" sz="1800" dirty="0" smtClean="0">
                <a:solidFill>
                  <a:srgbClr val="336699"/>
                </a:solidFill>
                <a:latin typeface="Franklin Gothic Medium Cond" pitchFamily="34" charset="0"/>
              </a:rPr>
              <a:t>Campus Hospital Universitario Virgen del  Rocío</a:t>
            </a:r>
          </a:p>
          <a:p>
            <a:pPr algn="ctr"/>
            <a:endParaRPr lang="es-ES" sz="1500" dirty="0" smtClean="0">
              <a:solidFill>
                <a:srgbClr val="336699"/>
              </a:solidFill>
              <a:latin typeface="Franklin Gothic Demi Cond" pitchFamily="34" charset="0"/>
            </a:endParaRPr>
          </a:p>
          <a:p>
            <a:pPr algn="ctr"/>
            <a:endParaRPr lang="es-ES" sz="1300" dirty="0">
              <a:solidFill>
                <a:srgbClr val="336699"/>
              </a:solidFill>
              <a:latin typeface="Antique Olive CompactPS" pitchFamily="34" charset="0"/>
            </a:endParaRPr>
          </a:p>
        </p:txBody>
      </p:sp>
      <p:pic>
        <p:nvPicPr>
          <p:cNvPr id="2059" name="106 Imagen" descr="Logotipo Universidad V1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88" y="8926798"/>
            <a:ext cx="528448" cy="5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110 Imagen" descr="LOGO-CESIC-TRASP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425" y="9070322"/>
            <a:ext cx="1033009" cy="2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115 Imagen" descr="Logo del hospital SASVALE apaisado vectorial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9037" y="9005470"/>
            <a:ext cx="520474" cy="3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24 CuadroTexto"/>
          <p:cNvSpPr txBox="1">
            <a:spLocks noChangeArrowheads="1"/>
          </p:cNvSpPr>
          <p:nvPr/>
        </p:nvSpPr>
        <p:spPr bwMode="auto">
          <a:xfrm>
            <a:off x="1812609" y="2173497"/>
            <a:ext cx="4687377" cy="122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935" tIns="26935" rIns="26935" bIns="26935">
            <a:spAutoFit/>
          </a:bodyPr>
          <a:lstStyle/>
          <a:p>
            <a:pPr algn="ctr"/>
            <a:r>
              <a:rPr lang="es-ES" sz="4000" dirty="0" err="1" smtClean="0">
                <a:solidFill>
                  <a:srgbClr val="336699"/>
                </a:solidFill>
                <a:latin typeface="Franklin Gothic Demi Cond" pitchFamily="34" charset="0"/>
              </a:rPr>
              <a:t>STUDENTS</a:t>
            </a:r>
            <a:r>
              <a:rPr lang="es-ES" sz="4000" dirty="0" smtClean="0">
                <a:solidFill>
                  <a:srgbClr val="336699"/>
                </a:solidFill>
                <a:latin typeface="Franklin Gothic Demi Cond" pitchFamily="34" charset="0"/>
              </a:rPr>
              <a:t> OPEN DAY</a:t>
            </a:r>
            <a:endParaRPr lang="es-ES" sz="4000" dirty="0" smtClean="0">
              <a:solidFill>
                <a:srgbClr val="336699"/>
              </a:solidFill>
              <a:latin typeface="Franklin Gothic Demi Cond" pitchFamily="34" charset="0"/>
            </a:endParaRPr>
          </a:p>
          <a:p>
            <a:pPr algn="ctr"/>
            <a:r>
              <a:rPr lang="es-ES" sz="3600" dirty="0" err="1" smtClean="0">
                <a:solidFill>
                  <a:srgbClr val="336699"/>
                </a:solidFill>
                <a:latin typeface="Franklin Gothic Demi Cond" pitchFamily="34" charset="0"/>
              </a:rPr>
              <a:t>IES</a:t>
            </a:r>
            <a:r>
              <a:rPr lang="es-ES" sz="3600" dirty="0" smtClean="0">
                <a:solidFill>
                  <a:srgbClr val="336699"/>
                </a:solidFill>
                <a:latin typeface="Franklin Gothic Demi Cond" pitchFamily="34" charset="0"/>
              </a:rPr>
              <a:t> Luca de Tena</a:t>
            </a:r>
            <a:endParaRPr lang="en-US" sz="3600" dirty="0">
              <a:solidFill>
                <a:srgbClr val="336699"/>
              </a:solidFill>
              <a:latin typeface="Franklin Gothic Demi Cond" pitchFamily="34" charset="0"/>
            </a:endParaRPr>
          </a:p>
        </p:txBody>
      </p:sp>
      <p:sp>
        <p:nvSpPr>
          <p:cNvPr id="2067" name="Text Box 2"/>
          <p:cNvSpPr txBox="1">
            <a:spLocks noChangeArrowheads="1"/>
          </p:cNvSpPr>
          <p:nvPr/>
        </p:nvSpPr>
        <p:spPr bwMode="auto">
          <a:xfrm>
            <a:off x="4995708" y="8926798"/>
            <a:ext cx="1785929" cy="6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15" tIns="34208" rIns="68415" bIns="34208"/>
          <a:lstStyle/>
          <a:p>
            <a:pPr algn="r" defTabSz="957341">
              <a:spcAft>
                <a:spcPts val="748"/>
              </a:spcAft>
            </a:pPr>
            <a:r>
              <a:rPr lang="es-ES" sz="700" b="1" dirty="0">
                <a:solidFill>
                  <a:srgbClr val="557C97"/>
                </a:solidFill>
                <a:latin typeface="Interstate-RegularCondensed" pitchFamily="2" charset="0"/>
              </a:rPr>
              <a:t>Instituto de Biomedicina de Sevilla – </a:t>
            </a:r>
            <a:r>
              <a:rPr lang="es-ES" sz="700" b="1" dirty="0" err="1">
                <a:solidFill>
                  <a:srgbClr val="557C97"/>
                </a:solidFill>
                <a:latin typeface="Interstate-RegularCondensed" pitchFamily="2" charset="0"/>
              </a:rPr>
              <a:t>IBiS</a:t>
            </a:r>
            <a:r>
              <a:rPr lang="es-ES" sz="700" dirty="0">
                <a:solidFill>
                  <a:srgbClr val="557C97"/>
                </a:solidFill>
                <a:latin typeface="Interstate-RegularCondensed" pitchFamily="2" charset="0"/>
              </a:rPr>
              <a:t/>
            </a:r>
            <a:br>
              <a:rPr lang="es-ES" sz="700" dirty="0">
                <a:solidFill>
                  <a:srgbClr val="557C97"/>
                </a:solidFill>
                <a:latin typeface="Interstate-RegularCondensed" pitchFamily="2" charset="0"/>
              </a:rPr>
            </a:br>
            <a:r>
              <a:rPr lang="pt-BR" sz="700" dirty="0">
                <a:solidFill>
                  <a:srgbClr val="557C97"/>
                </a:solidFill>
                <a:latin typeface="Interstate-LightCondensed" pitchFamily="2" charset="0"/>
              </a:rPr>
              <a:t>Campus Hospital </a:t>
            </a:r>
            <a:r>
              <a:rPr lang="pt-BR" sz="700" dirty="0" err="1">
                <a:solidFill>
                  <a:srgbClr val="557C97"/>
                </a:solidFill>
                <a:latin typeface="Interstate-LightCondensed" pitchFamily="2" charset="0"/>
              </a:rPr>
              <a:t>Universitario</a:t>
            </a:r>
            <a:r>
              <a:rPr lang="pt-BR" sz="700" dirty="0">
                <a:solidFill>
                  <a:srgbClr val="557C97"/>
                </a:solidFill>
                <a:latin typeface="Interstate-LightCondensed" pitchFamily="2" charset="0"/>
              </a:rPr>
              <a:t> Virgen </a:t>
            </a:r>
            <a:r>
              <a:rPr lang="pt-BR" sz="700" dirty="0" err="1">
                <a:solidFill>
                  <a:srgbClr val="557C97"/>
                </a:solidFill>
                <a:latin typeface="Interstate-LightCondensed" pitchFamily="2" charset="0"/>
              </a:rPr>
              <a:t>del</a:t>
            </a:r>
            <a:r>
              <a:rPr lang="pt-BR" sz="700" dirty="0">
                <a:solidFill>
                  <a:srgbClr val="557C97"/>
                </a:solidFill>
                <a:latin typeface="Interstate-LightCondensed" pitchFamily="2" charset="0"/>
              </a:rPr>
              <a:t> Rocío</a:t>
            </a:r>
            <a:br>
              <a:rPr lang="pt-BR" sz="700" dirty="0">
                <a:solidFill>
                  <a:srgbClr val="557C97"/>
                </a:solidFill>
                <a:latin typeface="Interstate-LightCondensed" pitchFamily="2" charset="0"/>
              </a:rPr>
            </a:br>
            <a:r>
              <a:rPr lang="pt-BR" sz="700" dirty="0" err="1">
                <a:solidFill>
                  <a:srgbClr val="557C97"/>
                </a:solidFill>
                <a:latin typeface="Interstate-LightCondensed" pitchFamily="2" charset="0"/>
              </a:rPr>
              <a:t>Avda</a:t>
            </a:r>
            <a:r>
              <a:rPr lang="pt-BR" sz="700" dirty="0">
                <a:solidFill>
                  <a:srgbClr val="557C97"/>
                </a:solidFill>
                <a:latin typeface="Interstate-LightCondensed" pitchFamily="2" charset="0"/>
              </a:rPr>
              <a:t>. Manuel </a:t>
            </a:r>
            <a:r>
              <a:rPr lang="pt-BR" sz="700" dirty="0" err="1">
                <a:solidFill>
                  <a:srgbClr val="557C97"/>
                </a:solidFill>
                <a:latin typeface="Interstate-LightCondensed" pitchFamily="2" charset="0"/>
              </a:rPr>
              <a:t>Siurot</a:t>
            </a:r>
            <a:r>
              <a:rPr lang="pt-BR" sz="700" dirty="0">
                <a:solidFill>
                  <a:srgbClr val="557C97"/>
                </a:solidFill>
                <a:latin typeface="Interstate-LightCondensed" pitchFamily="2" charset="0"/>
              </a:rPr>
              <a:t>, s/n  -  41013 Sevilla</a:t>
            </a:r>
            <a:br>
              <a:rPr lang="pt-BR" sz="700" dirty="0">
                <a:solidFill>
                  <a:srgbClr val="557C97"/>
                </a:solidFill>
                <a:latin typeface="Interstate-LightCondensed" pitchFamily="2" charset="0"/>
              </a:rPr>
            </a:br>
            <a:r>
              <a:rPr lang="es-ES" sz="700" dirty="0">
                <a:solidFill>
                  <a:srgbClr val="557C97"/>
                </a:solidFill>
                <a:latin typeface="Interstate-LightCondensed" pitchFamily="2" charset="0"/>
              </a:rPr>
              <a:t>Tel. 955923000  -  Fax 955923101</a:t>
            </a:r>
            <a:br>
              <a:rPr lang="es-ES" sz="700" dirty="0">
                <a:solidFill>
                  <a:srgbClr val="557C97"/>
                </a:solidFill>
                <a:latin typeface="Interstate-LightCondensed" pitchFamily="2" charset="0"/>
              </a:rPr>
            </a:br>
            <a:r>
              <a:rPr lang="es-ES" sz="700" dirty="0">
                <a:solidFill>
                  <a:srgbClr val="607C8C"/>
                </a:solidFill>
                <a:latin typeface="Interstate-RegularCondensed" pitchFamily="2" charset="0"/>
              </a:rPr>
              <a:t>www.ibis-sevilla.es</a:t>
            </a:r>
            <a:endParaRPr lang="es-ES" sz="2100" dirty="0"/>
          </a:p>
        </p:txBody>
      </p:sp>
      <p:sp>
        <p:nvSpPr>
          <p:cNvPr id="2058" name="17 Elipse"/>
          <p:cNvSpPr>
            <a:spLocks noChangeArrowheads="1"/>
          </p:cNvSpPr>
          <p:nvPr/>
        </p:nvSpPr>
        <p:spPr bwMode="auto">
          <a:xfrm>
            <a:off x="1204648" y="149534"/>
            <a:ext cx="1990043" cy="1381984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>
            <a:innerShdw blurRad="190500" dist="177800" dir="10800000">
              <a:prstClr val="black">
                <a:alpha val="30000"/>
              </a:prstClr>
            </a:innerShdw>
          </a:effectLst>
        </p:spPr>
        <p:txBody>
          <a:bodyPr/>
          <a:lstStyle/>
          <a:p>
            <a:pPr defTabSz="957341"/>
            <a:endParaRPr lang="es-ES" dirty="0"/>
          </a:p>
        </p:txBody>
      </p:sp>
      <p:pic>
        <p:nvPicPr>
          <p:cNvPr id="20" name="103 Imagen" descr="IBIS definitivo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0901" y="199839"/>
            <a:ext cx="1683896" cy="73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5 Rectángulo redondeado"/>
          <p:cNvSpPr>
            <a:spLocks noChangeArrowheads="1"/>
          </p:cNvSpPr>
          <p:nvPr/>
        </p:nvSpPr>
        <p:spPr bwMode="auto">
          <a:xfrm>
            <a:off x="1052736" y="4338356"/>
            <a:ext cx="5728901" cy="165837"/>
          </a:xfrm>
          <a:prstGeom prst="roundRect">
            <a:avLst>
              <a:gd name="adj" fmla="val 50000"/>
            </a:avLst>
          </a:prstGeom>
          <a:solidFill>
            <a:srgbClr val="C46200"/>
          </a:solidFill>
          <a:ln w="50800" algn="in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27366" tIns="27366" rIns="27366" bIns="27366"/>
          <a:lstStyle/>
          <a:p>
            <a:pPr defTabSz="957341">
              <a:defRPr/>
            </a:pP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7" name="Picture 3" descr="C:\Users\Equipo\Documents\IBIS\ITRIBIS\Logos\bc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08" y="335940"/>
            <a:ext cx="1368328" cy="4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65" y="9510952"/>
            <a:ext cx="5480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dirty="0">
                <a:solidFill>
                  <a:srgbClr val="557C97"/>
                </a:solidFill>
                <a:latin typeface="Interstate-LightCondensed" pitchFamily="2" charset="0"/>
              </a:rPr>
              <a:t>El proyecto </a:t>
            </a:r>
            <a:r>
              <a:rPr lang="es-ES" sz="700" dirty="0" err="1">
                <a:solidFill>
                  <a:srgbClr val="557C97"/>
                </a:solidFill>
                <a:latin typeface="Interstate-LightCondensed" pitchFamily="2" charset="0"/>
              </a:rPr>
              <a:t>ITRIBIS</a:t>
            </a:r>
            <a:r>
              <a:rPr lang="es-ES" sz="700" dirty="0">
                <a:solidFill>
                  <a:srgbClr val="557C97"/>
                </a:solidFill>
                <a:latin typeface="Interstate-LightCondensed" pitchFamily="2" charset="0"/>
              </a:rPr>
              <a:t> está financiado por la Unión Europea a través del Séptimo Programa Marco de Investigación y Desarrollo bajo el Acuerdo de Subvención nº 316151.</a:t>
            </a:r>
          </a:p>
        </p:txBody>
      </p:sp>
      <p:sp>
        <p:nvSpPr>
          <p:cNvPr id="22" name="Text Box 11"/>
          <p:cNvSpPr txBox="1">
            <a:spLocks noChangeArrowheads="1" noChangeShapeType="1"/>
          </p:cNvSpPr>
          <p:nvPr/>
        </p:nvSpPr>
        <p:spPr bwMode="auto">
          <a:xfrm>
            <a:off x="1700808" y="4790785"/>
            <a:ext cx="4308525" cy="92501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27081" tIns="27081" rIns="27081" bIns="27081"/>
          <a:lstStyle/>
          <a:p>
            <a:r>
              <a:rPr lang="es-ES" sz="1800" dirty="0">
                <a:solidFill>
                  <a:srgbClr val="336699"/>
                </a:solidFill>
                <a:latin typeface="Franklin Gothic Demi Cond" pitchFamily="34" charset="0"/>
              </a:rPr>
              <a:t>FECHA Y HORA</a:t>
            </a:r>
          </a:p>
          <a:p>
            <a:r>
              <a:rPr lang="es-ES" sz="1800" b="1" dirty="0" smtClean="0">
                <a:solidFill>
                  <a:srgbClr val="336699"/>
                </a:solidFill>
                <a:latin typeface="Franklin Gothic Book" pitchFamily="34" charset="0"/>
              </a:rPr>
              <a:t>21 </a:t>
            </a:r>
            <a:r>
              <a:rPr lang="es-ES" sz="1800" b="1" dirty="0" smtClean="0">
                <a:solidFill>
                  <a:srgbClr val="336699"/>
                </a:solidFill>
                <a:latin typeface="Franklin Gothic Book" pitchFamily="34" charset="0"/>
              </a:rPr>
              <a:t>de enero de  2015</a:t>
            </a:r>
          </a:p>
          <a:p>
            <a:r>
              <a:rPr lang="es-ES" sz="1800" b="1" dirty="0" smtClean="0">
                <a:solidFill>
                  <a:srgbClr val="336699"/>
                </a:solidFill>
                <a:latin typeface="Franklin Gothic Book" pitchFamily="34" charset="0"/>
              </a:rPr>
              <a:t>10:00 horas – 12:00 horas</a:t>
            </a:r>
            <a:endParaRPr lang="es-ES" sz="1400" dirty="0">
              <a:solidFill>
                <a:srgbClr val="336699"/>
              </a:solidFill>
              <a:latin typeface="Franklin Gothic Book" pitchFamily="34" charset="0"/>
            </a:endParaRPr>
          </a:p>
        </p:txBody>
      </p:sp>
      <p:sp>
        <p:nvSpPr>
          <p:cNvPr id="25" name="Text Box 7"/>
          <p:cNvSpPr txBox="1">
            <a:spLocks noChangeArrowheads="1" noChangeShapeType="1"/>
          </p:cNvSpPr>
          <p:nvPr/>
        </p:nvSpPr>
        <p:spPr bwMode="auto">
          <a:xfrm rot="-5400000">
            <a:off x="-3341413" y="3181847"/>
            <a:ext cx="7346176" cy="66334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27081" tIns="27081" rIns="27081" bIns="27081"/>
          <a:lstStyle/>
          <a:p>
            <a:pPr algn="ctr"/>
            <a:r>
              <a:rPr lang="es-ES" sz="3600" dirty="0" smtClean="0">
                <a:solidFill>
                  <a:srgbClr val="FFFFFF"/>
                </a:solidFill>
                <a:latin typeface="GillSans Condensed"/>
              </a:rPr>
              <a:t>         PROYECTO EUROPEO </a:t>
            </a:r>
            <a:r>
              <a:rPr lang="es-ES" sz="3600" dirty="0" err="1" smtClean="0">
                <a:solidFill>
                  <a:srgbClr val="FFFFFF"/>
                </a:solidFill>
                <a:latin typeface="GillSans Condensed"/>
              </a:rPr>
              <a:t>REGPOT</a:t>
            </a:r>
            <a:r>
              <a:rPr lang="es-ES" sz="3600" dirty="0" smtClean="0">
                <a:solidFill>
                  <a:srgbClr val="FFFFFF"/>
                </a:solidFill>
                <a:latin typeface="GillSans Condensed"/>
              </a:rPr>
              <a:t>: </a:t>
            </a:r>
            <a:r>
              <a:rPr lang="es-ES" sz="3600" dirty="0" err="1" smtClean="0">
                <a:solidFill>
                  <a:srgbClr val="FFFFFF"/>
                </a:solidFill>
                <a:latin typeface="GillSans Condensed"/>
              </a:rPr>
              <a:t>ITRIBIS</a:t>
            </a:r>
            <a:r>
              <a:rPr lang="es-ES" sz="3600" dirty="0" smtClean="0">
                <a:solidFill>
                  <a:srgbClr val="FFFFFF"/>
                </a:solidFill>
                <a:latin typeface="GillSans Condensed"/>
              </a:rPr>
              <a:t> </a:t>
            </a:r>
            <a:endParaRPr lang="es-ES" sz="3200" dirty="0">
              <a:solidFill>
                <a:srgbClr val="FFFFFF"/>
              </a:solidFill>
              <a:latin typeface="GillSans Condensed"/>
            </a:endParaRPr>
          </a:p>
          <a:p>
            <a:pPr algn="r"/>
            <a:endParaRPr lang="es-ES" sz="3600" dirty="0" smtClean="0">
              <a:solidFill>
                <a:srgbClr val="FFFFFF"/>
              </a:solidFill>
              <a:latin typeface="GillSans Condensed"/>
            </a:endParaRPr>
          </a:p>
        </p:txBody>
      </p:sp>
      <p:pic>
        <p:nvPicPr>
          <p:cNvPr id="1026" name="Picture 2" descr="C:\Users\Equipo\Documents\IBIS\ITRIBIS\Logos\logo-itrib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97" y="8912625"/>
            <a:ext cx="1650184" cy="5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6"/>
          <p:cNvSpPr txBox="1">
            <a:spLocks noChangeArrowheads="1" noChangeShapeType="1"/>
          </p:cNvSpPr>
          <p:nvPr/>
        </p:nvSpPr>
        <p:spPr bwMode="auto">
          <a:xfrm>
            <a:off x="1700808" y="7174978"/>
            <a:ext cx="5392686" cy="10510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27081" tIns="27081" rIns="27081" bIns="27081"/>
          <a:lstStyle/>
          <a:p>
            <a:r>
              <a:rPr lang="es-ES" sz="1800" dirty="0" smtClean="0">
                <a:solidFill>
                  <a:srgbClr val="336699"/>
                </a:solidFill>
                <a:latin typeface="Franklin Gothic Demi Cond" pitchFamily="34" charset="0"/>
              </a:rPr>
              <a:t>ASISTENTES </a:t>
            </a:r>
          </a:p>
          <a:p>
            <a:r>
              <a:rPr lang="es-ES" sz="1800" dirty="0">
                <a:solidFill>
                  <a:srgbClr val="336699"/>
                </a:solidFill>
                <a:latin typeface="Franklin Gothic Demi Cond" pitchFamily="34" charset="0"/>
              </a:rPr>
              <a:t>Instituto de Enseñanza Secundaria Luca de </a:t>
            </a:r>
            <a:r>
              <a:rPr lang="es-ES" sz="1800" dirty="0" smtClean="0">
                <a:solidFill>
                  <a:srgbClr val="336699"/>
                </a:solidFill>
                <a:latin typeface="Franklin Gothic Demi Cond" pitchFamily="34" charset="0"/>
              </a:rPr>
              <a:t>Tena, Sevilla</a:t>
            </a:r>
          </a:p>
          <a:p>
            <a:r>
              <a:rPr lang="es-ES" sz="1800" dirty="0" smtClean="0">
                <a:solidFill>
                  <a:srgbClr val="336699"/>
                </a:solidFill>
                <a:latin typeface="Franklin Gothic Demi Cond" pitchFamily="34" charset="0"/>
              </a:rPr>
              <a:t>Alumnos </a:t>
            </a:r>
            <a:r>
              <a:rPr lang="es-ES" sz="1800" dirty="0">
                <a:solidFill>
                  <a:srgbClr val="336699"/>
                </a:solidFill>
                <a:latin typeface="Franklin Gothic Demi Cond" pitchFamily="34" charset="0"/>
              </a:rPr>
              <a:t>de 2º de Bachillerato</a:t>
            </a:r>
          </a:p>
          <a:p>
            <a:r>
              <a:rPr lang="es-ES" sz="1800" dirty="0">
                <a:solidFill>
                  <a:srgbClr val="336699"/>
                </a:solidFill>
                <a:latin typeface="Franklin Gothic Demi Cond" pitchFamily="34" charset="0"/>
              </a:rPr>
              <a:t>Rama Ciencias y Tecnología </a:t>
            </a:r>
          </a:p>
          <a:p>
            <a:endParaRPr lang="es-ES" sz="1800" dirty="0">
              <a:solidFill>
                <a:srgbClr val="336699"/>
              </a:solidFill>
              <a:latin typeface="Franklin Gothic Demi Cond" pitchFamily="34" charset="0"/>
            </a:endParaRPr>
          </a:p>
          <a:p>
            <a:pPr algn="ctr"/>
            <a:endParaRPr lang="es-ES" sz="1500" dirty="0" smtClean="0">
              <a:solidFill>
                <a:srgbClr val="336699"/>
              </a:solidFill>
              <a:latin typeface="Franklin Gothic Demi Cond" pitchFamily="34" charset="0"/>
            </a:endParaRPr>
          </a:p>
          <a:p>
            <a:pPr algn="ctr"/>
            <a:endParaRPr lang="es-ES" sz="1300" dirty="0">
              <a:solidFill>
                <a:srgbClr val="336699"/>
              </a:solidFill>
              <a:latin typeface="Antique Olive CompactP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94</Words>
  <Application>Microsoft Office PowerPoint</Application>
  <PresentationFormat>A4 (210 x 297 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</vt:lpstr>
      <vt:lpstr>Calibri</vt:lpstr>
      <vt:lpstr>Antique Olive CompactPS</vt:lpstr>
      <vt:lpstr>Franklin Gothic Demi Cond</vt:lpstr>
      <vt:lpstr>Interstate-LightCondensed</vt:lpstr>
      <vt:lpstr>Franklin Gothic Medium Cond</vt:lpstr>
      <vt:lpstr>Franklin Gothic Book</vt:lpstr>
      <vt:lpstr>GillSans Condensed</vt:lpstr>
      <vt:lpstr>Interstate-RegularCondensed</vt:lpstr>
      <vt:lpstr>Diseño predeterminado</vt:lpstr>
      <vt:lpstr>Presentación de PowerPoint</vt:lpstr>
    </vt:vector>
  </TitlesOfParts>
  <Company>HUVR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Equipo</cp:lastModifiedBy>
  <cp:revision>195</cp:revision>
  <cp:lastPrinted>2015-01-20T12:33:57Z</cp:lastPrinted>
  <dcterms:created xsi:type="dcterms:W3CDTF">2009-05-11T13:45:34Z</dcterms:created>
  <dcterms:modified xsi:type="dcterms:W3CDTF">2015-01-20T12:35:11Z</dcterms:modified>
</cp:coreProperties>
</file>